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1" r:id="rId8"/>
    <p:sldId id="262" r:id="rId9"/>
    <p:sldId id="263" r:id="rId10"/>
    <p:sldId id="264" r:id="rId11"/>
    <p:sldId id="265" r:id="rId12"/>
    <p:sldId id="276" r:id="rId13"/>
    <p:sldId id="279" r:id="rId14"/>
    <p:sldId id="280" r:id="rId15"/>
    <p:sldId id="267" r:id="rId16"/>
    <p:sldId id="269" r:id="rId17"/>
    <p:sldId id="270" r:id="rId18"/>
    <p:sldId id="268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42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34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7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91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79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5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86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2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03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D0FA-88E4-41C8-A996-B1511F5F88F5}" type="datetimeFigureOut">
              <a:rPr lang="tr-TR" smtClean="0"/>
              <a:t>08.05.2020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53F1-9AF2-4CA9-9E58-E982CA483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79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772400" cy="1470025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HANGİ OKUL?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4073526"/>
            <a:ext cx="3560440" cy="1752600"/>
          </a:xfrm>
        </p:spPr>
        <p:txBody>
          <a:bodyPr/>
          <a:lstStyle/>
          <a:p>
            <a:r>
              <a:rPr lang="tr-TR" dirty="0" smtClean="0"/>
              <a:t>Cemal Artüz İmam Hatip Ortaokulu</a:t>
            </a: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550"/>
            <a:ext cx="27241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31" y="2924944"/>
            <a:ext cx="2952328" cy="34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2325638" cy="23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Cemal Artüz İmam Hatip Ortaokulu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1" y="1196752"/>
            <a:ext cx="6572548" cy="4929411"/>
          </a:xfrm>
        </p:spPr>
      </p:pic>
    </p:spTree>
    <p:extLst>
      <p:ext uri="{BB962C8B-B14F-4D97-AF65-F5344CB8AC3E}">
        <p14:creationId xmlns:p14="http://schemas.microsoft.com/office/powerpoint/2010/main" val="6946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Okulumuz Hakkında…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Okulumuz 2015-2016 Eğitim-Öğretim yılından itibaren İmam Hatip Ortaokuluna dönüşmüş olup, şu an 19 sınıfımızın 16’sı İmam Hatip öğrencisi olarak okulumuzda eğitimine devam etmektedir.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2018-2019 Eğitim-Öğretim yılında okulumuz İmam Hatibe dönüşüm sürecini </a:t>
            </a:r>
            <a:r>
              <a:rPr lang="tr-TR" dirty="0" smtClean="0"/>
              <a:t>tamamlamıştır.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05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Okulumuzdaki Çalışmalardan Bazıları…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Bilgi Yarışmaları</a:t>
            </a:r>
          </a:p>
          <a:p>
            <a:r>
              <a:rPr lang="tr-TR" dirty="0" smtClean="0"/>
              <a:t>Spor Turnuvaları</a:t>
            </a:r>
          </a:p>
          <a:p>
            <a:r>
              <a:rPr lang="tr-TR" dirty="0" smtClean="0"/>
              <a:t>Matematik Olimpiyatları</a:t>
            </a:r>
          </a:p>
          <a:p>
            <a:r>
              <a:rPr lang="tr-TR" dirty="0" smtClean="0"/>
              <a:t>TÜBİTAK Bilim Fuarı</a:t>
            </a:r>
          </a:p>
          <a:p>
            <a:r>
              <a:rPr lang="tr-TR" dirty="0" smtClean="0"/>
              <a:t>Koro ve Halk Oyunları</a:t>
            </a:r>
          </a:p>
          <a:p>
            <a:r>
              <a:rPr lang="tr-TR" dirty="0" smtClean="0"/>
              <a:t>Görsel Sanatlar Sergisi</a:t>
            </a:r>
          </a:p>
          <a:p>
            <a:r>
              <a:rPr lang="tr-TR" dirty="0" smtClean="0"/>
              <a:t>Satranç ve Mangala Turnuvaları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44008" y="1628800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900" dirty="0" smtClean="0"/>
              <a:t>Kuran-ı Kerimi Güzel Okuma</a:t>
            </a:r>
          </a:p>
          <a:p>
            <a:r>
              <a:rPr lang="tr-TR" sz="2900" dirty="0" smtClean="0"/>
              <a:t>Ezan Okuma</a:t>
            </a:r>
          </a:p>
          <a:p>
            <a:r>
              <a:rPr lang="tr-TR" sz="2900" dirty="0" smtClean="0"/>
              <a:t>40 Hadis Ezberleme</a:t>
            </a:r>
          </a:p>
          <a:p>
            <a:r>
              <a:rPr lang="tr-TR" sz="2900" dirty="0" smtClean="0"/>
              <a:t>40 Ayet Ezberleme</a:t>
            </a:r>
          </a:p>
          <a:p>
            <a:r>
              <a:rPr lang="tr-TR" sz="2900" dirty="0" smtClean="0"/>
              <a:t>Okul Gezileri</a:t>
            </a:r>
          </a:p>
          <a:p>
            <a:r>
              <a:rPr lang="tr-TR" sz="2900" dirty="0" smtClean="0"/>
              <a:t>Namaz Gönülleri</a:t>
            </a:r>
          </a:p>
          <a:p>
            <a:r>
              <a:rPr lang="tr-TR" sz="2900" dirty="0" smtClean="0"/>
              <a:t>Sosyal Sorumluluk Projesi (İyilik Okulu)</a:t>
            </a:r>
          </a:p>
          <a:p>
            <a:r>
              <a:rPr lang="tr-TR" sz="2900" dirty="0" smtClean="0"/>
              <a:t>Mavi Kapak Projesi</a:t>
            </a:r>
          </a:p>
          <a:p>
            <a:r>
              <a:rPr lang="tr-TR" sz="2900" dirty="0" smtClean="0"/>
              <a:t>Ben </a:t>
            </a:r>
            <a:r>
              <a:rPr lang="tr-TR" sz="2900" dirty="0" err="1" smtClean="0"/>
              <a:t>Anadoluyum</a:t>
            </a:r>
            <a:endParaRPr lang="tr-TR" sz="2900" dirty="0" smtClean="0"/>
          </a:p>
          <a:p>
            <a:endParaRPr lang="tr-TR" sz="2900" dirty="0" smtClean="0"/>
          </a:p>
          <a:p>
            <a:endParaRPr lang="tr-TR" sz="2900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14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Okulumuzdaki Gezilerden 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Bazıları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Sinema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Hayvan barınağı 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Vialand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Beyoğlu gezisi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Aden kültür merkezi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Kidzmondo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Tüyap</a:t>
            </a:r>
            <a:r>
              <a:rPr lang="tr-TR" b="1" dirty="0" smtClean="0">
                <a:solidFill>
                  <a:srgbClr val="FF0000"/>
                </a:solidFill>
              </a:rPr>
              <a:t> kitap fuarı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Buz pisti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Kız kulesi 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Hababam sınıfı müzesi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Çamlıca tepesi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Polenezköy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Okulumuzun Yarışmalardaki Başarılarından Bazıları…</a:t>
            </a:r>
          </a:p>
          <a:p>
            <a:pPr marL="0" indent="0">
              <a:buNone/>
            </a:pPr>
            <a:endParaRPr lang="tr-TR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/>
              <a:t>Yıldız </a:t>
            </a:r>
            <a:r>
              <a:rPr lang="tr-TR" dirty="0" smtClean="0"/>
              <a:t>Kızlar </a:t>
            </a:r>
            <a:r>
              <a:rPr lang="tr-TR" dirty="0"/>
              <a:t>S</a:t>
            </a:r>
            <a:r>
              <a:rPr lang="tr-TR" dirty="0" smtClean="0"/>
              <a:t>eksek </a:t>
            </a:r>
            <a:r>
              <a:rPr lang="tr-TR" b="1" dirty="0" smtClean="0">
                <a:solidFill>
                  <a:srgbClr val="FF0000"/>
                </a:solidFill>
              </a:rPr>
              <a:t>ilçe </a:t>
            </a:r>
            <a:r>
              <a:rPr lang="tr-TR" b="1" dirty="0">
                <a:solidFill>
                  <a:srgbClr val="FF0000"/>
                </a:solidFill>
              </a:rPr>
              <a:t>2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r>
              <a:rPr lang="tr-TR" b="1" dirty="0" smtClean="0">
                <a:solidFill>
                  <a:srgbClr val="FF0000"/>
                </a:solidFill>
              </a:rPr>
              <a:t>si</a:t>
            </a:r>
          </a:p>
          <a:p>
            <a:pPr marL="0" indent="0">
              <a:buNone/>
            </a:pPr>
            <a:r>
              <a:rPr lang="tr-TR" dirty="0" smtClean="0"/>
              <a:t>Küçük </a:t>
            </a:r>
            <a:r>
              <a:rPr lang="tr-TR" dirty="0" smtClean="0"/>
              <a:t>Kızlar </a:t>
            </a:r>
            <a:r>
              <a:rPr lang="tr-TR" dirty="0" smtClean="0"/>
              <a:t>Voleybol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ilçe 2.si</a:t>
            </a:r>
          </a:p>
          <a:p>
            <a:pPr marL="0" indent="0">
              <a:buNone/>
            </a:pPr>
            <a:r>
              <a:rPr lang="tr-TR" dirty="0"/>
              <a:t>Küçük </a:t>
            </a:r>
            <a:r>
              <a:rPr lang="tr-TR" dirty="0" smtClean="0"/>
              <a:t>Erkekler </a:t>
            </a:r>
            <a:r>
              <a:rPr lang="tr-TR" dirty="0" smtClean="0"/>
              <a:t>Futbol 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FF0000"/>
                </a:solidFill>
              </a:rPr>
              <a:t>ilçe </a:t>
            </a:r>
            <a:r>
              <a:rPr lang="tr-TR" b="1" dirty="0">
                <a:solidFill>
                  <a:srgbClr val="FF0000"/>
                </a:solidFill>
              </a:rPr>
              <a:t>3</a:t>
            </a:r>
            <a:r>
              <a:rPr lang="tr-TR" b="1" dirty="0" smtClean="0">
                <a:solidFill>
                  <a:srgbClr val="FF0000"/>
                </a:solidFill>
              </a:rPr>
              <a:t>.si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Yıldız </a:t>
            </a:r>
            <a:r>
              <a:rPr lang="tr-TR" dirty="0"/>
              <a:t>Kızlar </a:t>
            </a:r>
            <a:r>
              <a:rPr lang="tr-TR" dirty="0" err="1"/>
              <a:t>Yakantop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ilçe </a:t>
            </a:r>
            <a:r>
              <a:rPr lang="tr-TR" b="1" dirty="0" smtClean="0">
                <a:solidFill>
                  <a:srgbClr val="FF0000"/>
                </a:solidFill>
              </a:rPr>
              <a:t>1.si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Yıldız</a:t>
            </a:r>
            <a:r>
              <a:rPr lang="tr-TR" dirty="0" smtClean="0"/>
              <a:t> </a:t>
            </a:r>
            <a:r>
              <a:rPr lang="tr-TR" dirty="0"/>
              <a:t>Erkekler </a:t>
            </a:r>
            <a:r>
              <a:rPr lang="tr-TR" dirty="0" err="1"/>
              <a:t>Yakantop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ilçe </a:t>
            </a:r>
            <a:r>
              <a:rPr lang="tr-TR" b="1" dirty="0" smtClean="0">
                <a:solidFill>
                  <a:srgbClr val="FF0000"/>
                </a:solidFill>
              </a:rPr>
              <a:t>2.si</a:t>
            </a:r>
          </a:p>
          <a:p>
            <a:pPr marL="0" indent="0">
              <a:buNone/>
            </a:pPr>
            <a:r>
              <a:rPr lang="tr-TR" dirty="0" smtClean="0"/>
              <a:t>Okçuluk küçük erkekler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ilçe 3. </a:t>
            </a:r>
            <a:r>
              <a:rPr lang="tr-TR" b="1" dirty="0" err="1" smtClean="0">
                <a:solidFill>
                  <a:srgbClr val="FF0000"/>
                </a:solidFill>
              </a:rPr>
              <a:t>sü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Çanakkale savaşı kompozisyon yarışması </a:t>
            </a:r>
            <a:r>
              <a:rPr lang="tr-TR" b="1" dirty="0" smtClean="0">
                <a:solidFill>
                  <a:srgbClr val="FF0000"/>
                </a:solidFill>
              </a:rPr>
              <a:t>ilçe 3.sü</a:t>
            </a:r>
          </a:p>
          <a:p>
            <a:pPr marL="0" indent="0">
              <a:buNone/>
            </a:pPr>
            <a:r>
              <a:rPr lang="tr-TR" dirty="0" smtClean="0"/>
              <a:t>Milli irade konulu şiir yarışması </a:t>
            </a:r>
            <a:r>
              <a:rPr lang="tr-TR" b="1" dirty="0" smtClean="0">
                <a:solidFill>
                  <a:srgbClr val="FF0000"/>
                </a:solidFill>
              </a:rPr>
              <a:t>ilçe 1.si</a:t>
            </a:r>
          </a:p>
          <a:p>
            <a:pPr marL="0" indent="0">
              <a:buNone/>
            </a:pPr>
            <a:r>
              <a:rPr lang="tr-TR" dirty="0" smtClean="0"/>
              <a:t>İstiklal marşını güzel okuma yarışması </a:t>
            </a:r>
            <a:r>
              <a:rPr lang="tr-TR" b="1" dirty="0" smtClean="0">
                <a:solidFill>
                  <a:srgbClr val="FF0000"/>
                </a:solidFill>
              </a:rPr>
              <a:t>ilçe 1. si</a:t>
            </a:r>
          </a:p>
          <a:p>
            <a:pPr marL="0" indent="0">
              <a:buNone/>
            </a:pPr>
            <a:r>
              <a:rPr lang="tr-TR" dirty="0" smtClean="0"/>
              <a:t>Atletizm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ilçe </a:t>
            </a:r>
            <a:r>
              <a:rPr lang="tr-TR" b="1" dirty="0" smtClean="0">
                <a:solidFill>
                  <a:srgbClr val="FF0000"/>
                </a:solidFill>
              </a:rPr>
              <a:t>1.si</a:t>
            </a:r>
          </a:p>
          <a:p>
            <a:pPr marL="0" indent="0">
              <a:buNone/>
            </a:pPr>
            <a:r>
              <a:rPr lang="tr-TR" dirty="0" smtClean="0"/>
              <a:t>Futbol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ilçe </a:t>
            </a:r>
            <a:r>
              <a:rPr lang="tr-TR" b="1" dirty="0" smtClean="0">
                <a:solidFill>
                  <a:srgbClr val="FF0000"/>
                </a:solidFill>
              </a:rPr>
              <a:t>1.si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39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2908" y="11663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Bilimsel Çalışmalar 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OKUL\Desktop\bilimsel\0915533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1580"/>
            <a:ext cx="374619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KUL\Desktop\bilimsel\IMG_3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23" y="1182470"/>
            <a:ext cx="3694825" cy="26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KUL\Desktop\bilimsel\IMG_38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7072"/>
            <a:ext cx="36381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KUL\Desktop\bilimsel\IMG_38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23" y="4041784"/>
            <a:ext cx="3721364" cy="25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KUL\Desktop\bilimsel\ind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etkinliklerimiz\IMG_35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770576"/>
            <a:ext cx="3240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Spor Konusundaki Başarılar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OKUL\Desktop\spor\IMG_3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KUL\Desktop\spor\IMG_3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KUL\Desktop\spor\OKUL VOLEYBOL TAKI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8" y="4005064"/>
            <a:ext cx="3474500" cy="26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KUL\Desktop\spor\IMG_3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816424" cy="26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OKUL\Desktop\spor\IMG_3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7668"/>
            <a:ext cx="2376263" cy="13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Kültür Sanat Konusundaki Çalışmalar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OKUL\Desktop\kültür sanat\IMG_3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KUL\Desktop\kültür sanat\IMG_3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6772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KUL\Desktop\kültür sanat\IMG_3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3" y="4077072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KUL\Desktop\kültür sanat\IMG_2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52" y="4077072"/>
            <a:ext cx="370558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OKUL\Desktop\kültür sanat\IMG_30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Katıldığımız Yarışmalar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OKUL\Desktop\yarışmalar\IMG_3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94472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KUL\Desktop\yarışmalar\IMG_3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7399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etkinliklerimiz\IMG_3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98"/>
            <a:ext cx="3739908" cy="2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2247"/>
            <a:ext cx="3456384" cy="21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OKUL\Desktop\yarışmalar\IMG_3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115567" cy="13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Namaz Gönüllüsü Öğrencilerimiz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OKUL\Downloads\Fotoğraf Kolajlayıcı_9rI5X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3030"/>
            <a:ext cx="3960440" cy="55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28392" cy="484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4676513" y="332656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Kutlu Doğum Hazırlıkları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Ortaokulları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 Normal </a:t>
            </a:r>
            <a:r>
              <a:rPr lang="tr-TR" dirty="0"/>
              <a:t>ortaokul </a:t>
            </a:r>
            <a:r>
              <a:rPr lang="tr-TR" dirty="0" smtClean="0"/>
              <a:t>müfredatına </a:t>
            </a:r>
            <a:r>
              <a:rPr lang="tr-TR" b="1" dirty="0">
                <a:solidFill>
                  <a:srgbClr val="FF0000"/>
                </a:solidFill>
              </a:rPr>
              <a:t>ek olarak </a:t>
            </a:r>
            <a:r>
              <a:rPr lang="tr-TR" dirty="0"/>
              <a:t>dini ve ahlaki eğitim veren, mesleğe ve </a:t>
            </a:r>
            <a:r>
              <a:rPr lang="tr-TR" dirty="0" smtClean="0"/>
              <a:t>üniversiteye </a:t>
            </a:r>
            <a:r>
              <a:rPr lang="tr-TR" dirty="0"/>
              <a:t>öğrenci yetiştiren, Milli Eğitim Bakanlığı’na bağlı resmi devlet okullarıdır.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0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İyilik Okulu Projemiz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C:\Users\OKUL\Desktop\iyilik okulu\Su Kuyusu Görselleri\Göl Suyu\z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3693987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KUL\Desktop\iyilik okulu\Su Kuyusu Görselleri\Göl Suyu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4958"/>
            <a:ext cx="3563888" cy="25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KUL\Desktop\iyilik okulu\Su Kuyusu Görselleri\Göl Suyu\z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1" y="4084763"/>
            <a:ext cx="3722688" cy="23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OKUL\Desktop\iyilik okulu\Su Kuyusu Görselleri\Diğer\DSC02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4" y="4149080"/>
            <a:ext cx="36724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OKUL\Desktop\iyilik okulu\Su Kuyusu Görselleri\Diğer\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2" t="-10651" r="-2352" b="10651"/>
          <a:stretch/>
        </p:blipFill>
        <p:spPr bwMode="auto">
          <a:xfrm>
            <a:off x="3059832" y="2582906"/>
            <a:ext cx="2785350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Rehberlik Servisimiz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4186808" cy="468052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sz="2900" dirty="0" smtClean="0"/>
              <a:t>Bireysel Görüşmeler (Öğrenci-Veli)</a:t>
            </a:r>
          </a:p>
          <a:p>
            <a:pPr marL="0" indent="0">
              <a:spcBef>
                <a:spcPts val="0"/>
              </a:spcBef>
              <a:buNone/>
            </a:pPr>
            <a:endParaRPr lang="tr-TR" sz="2900" dirty="0" smtClean="0"/>
          </a:p>
          <a:p>
            <a:pPr>
              <a:buFont typeface="Wingdings" pitchFamily="2" charset="2"/>
              <a:buChar char="ü"/>
            </a:pPr>
            <a:r>
              <a:rPr lang="tr-TR" sz="2900" dirty="0" smtClean="0"/>
              <a:t>Grup Çalışmaları</a:t>
            </a:r>
          </a:p>
          <a:p>
            <a:pPr marL="0" indent="0">
              <a:buNone/>
            </a:pPr>
            <a:r>
              <a:rPr lang="tr-TR" sz="2900" dirty="0" smtClean="0"/>
              <a:t>(İletişim-Sınav Kaygısı- Öfke Kontrolü vb. )</a:t>
            </a:r>
          </a:p>
          <a:p>
            <a:pPr marL="0" indent="0">
              <a:buNone/>
            </a:pPr>
            <a:endParaRPr lang="tr-TR" sz="2900" dirty="0" smtClean="0"/>
          </a:p>
          <a:p>
            <a:pPr>
              <a:buFont typeface="Wingdings" pitchFamily="2" charset="2"/>
              <a:buChar char="ü"/>
            </a:pPr>
            <a:r>
              <a:rPr lang="tr-TR" sz="2900" dirty="0" smtClean="0"/>
              <a:t>Olumlu Davranış Geliştirmeye Yönelik Çalışmalar</a:t>
            </a:r>
          </a:p>
          <a:p>
            <a:pPr>
              <a:buFont typeface="Wingdings" pitchFamily="2" charset="2"/>
              <a:buChar char="ü"/>
            </a:pPr>
            <a:endParaRPr lang="tr-TR" sz="2900" dirty="0"/>
          </a:p>
          <a:p>
            <a:pPr>
              <a:buFont typeface="Wingdings" pitchFamily="2" charset="2"/>
              <a:buChar char="ü"/>
            </a:pPr>
            <a:r>
              <a:rPr lang="tr-TR" sz="2900" dirty="0"/>
              <a:t>Çatışma Çözme ve Arabuluculuk yöntemiyle öğrencilerin sorun çözme becerilerini geliştirme</a:t>
            </a:r>
          </a:p>
          <a:p>
            <a:pPr marL="0" indent="0">
              <a:buNone/>
            </a:pPr>
            <a:endParaRPr lang="tr-TR" sz="2900" dirty="0" smtClean="0"/>
          </a:p>
          <a:p>
            <a:pPr>
              <a:buFont typeface="Wingdings" pitchFamily="2" charset="2"/>
              <a:buChar char="ü"/>
            </a:pPr>
            <a:r>
              <a:rPr lang="tr-TR" sz="2900" dirty="0" smtClean="0"/>
              <a:t>Lise Tanıtım Çalışmaları</a:t>
            </a:r>
          </a:p>
          <a:p>
            <a:pPr marL="0" indent="0">
              <a:buNone/>
            </a:pPr>
            <a:endParaRPr lang="tr-TR" sz="2900" dirty="0" smtClean="0"/>
          </a:p>
          <a:p>
            <a:pPr>
              <a:buFont typeface="Wingdings" pitchFamily="2" charset="2"/>
              <a:buChar char="ü"/>
            </a:pPr>
            <a:r>
              <a:rPr lang="tr-TR" sz="2900" dirty="0" smtClean="0"/>
              <a:t>LGS Çalışmaları</a:t>
            </a:r>
          </a:p>
          <a:p>
            <a:pPr marL="0" indent="0">
              <a:buNone/>
            </a:pPr>
            <a:endParaRPr lang="tr-TR" sz="2900" dirty="0" smtClean="0"/>
          </a:p>
          <a:p>
            <a:pPr>
              <a:buFont typeface="Wingdings" pitchFamily="2" charset="2"/>
              <a:buChar char="ü"/>
            </a:pPr>
            <a:r>
              <a:rPr lang="tr-TR" sz="2900" dirty="0" smtClean="0"/>
              <a:t>Öğrenci ve Veli Seminerleri</a:t>
            </a:r>
          </a:p>
          <a:p>
            <a:pPr marL="0" indent="0">
              <a:buNone/>
            </a:pPr>
            <a:endParaRPr lang="tr-TR" sz="2900" dirty="0" smtClean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tr-TR" sz="2900" dirty="0" smtClean="0"/>
              <a:t>Öğrencileri Öğrenme Özellikleri ve İhtiyaçlarına Göre Planlı Çalışmaya Yönlendirme </a:t>
            </a:r>
          </a:p>
          <a:p>
            <a:pPr marL="0" indent="0">
              <a:lnSpc>
                <a:spcPct val="130000"/>
              </a:lnSpc>
              <a:buNone/>
            </a:pPr>
            <a:endParaRPr lang="tr-TR" sz="2900" dirty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tr-TR" sz="2900" dirty="0"/>
              <a:t>Bahar Festivali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endParaRPr lang="tr-TR" sz="2900" dirty="0" smtClean="0"/>
          </a:p>
          <a:p>
            <a:pPr marL="0" indent="0">
              <a:lnSpc>
                <a:spcPct val="130000"/>
              </a:lnSpc>
              <a:buNone/>
            </a:pPr>
            <a:endParaRPr lang="tr-TR" sz="2900" dirty="0" smtClean="0"/>
          </a:p>
          <a:p>
            <a:pPr marL="0" indent="0">
              <a:buNone/>
            </a:pPr>
            <a:endParaRPr lang="tr-TR" sz="2800" dirty="0" smtClean="0"/>
          </a:p>
          <a:p>
            <a:endParaRPr lang="tr-TR" dirty="0"/>
          </a:p>
        </p:txBody>
      </p:sp>
      <p:pic>
        <p:nvPicPr>
          <p:cNvPr id="1026" name="Picture 2" descr="C:\Users\OKUL\Downloads\IMG-2016051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38" y="1412776"/>
            <a:ext cx="4030395" cy="52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35088" y="7533456"/>
            <a:ext cx="82089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9512" y="4797152"/>
            <a:ext cx="8568952" cy="1130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Çocuğunuz İçin Aldığınız Kararın Onun İçin En İyisi Olması Dileğiyle…</a:t>
            </a:r>
          </a:p>
        </p:txBody>
      </p:sp>
    </p:spTree>
    <p:extLst>
      <p:ext uri="{BB962C8B-B14F-4D97-AF65-F5344CB8AC3E}">
        <p14:creationId xmlns:p14="http://schemas.microsoft.com/office/powerpoint/2010/main" val="22097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Ortaokullarının Amacı 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800" dirty="0"/>
              <a:t>İmam Hatip Okullarının temel gayesi kendisi ve yaşadığı toplum için bilgili, kültürlü, başarılı, kendine güvenen, inançlı gençler </a:t>
            </a:r>
            <a:r>
              <a:rPr lang="tr-TR" sz="2800" dirty="0" smtClean="0"/>
              <a:t>yetiştirmek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21. yüzyılda gelişen ihtiyaçlara cevap verecek bireyler olarak onları hayata hazırlamak</a:t>
            </a:r>
            <a:r>
              <a:rPr lang="tr-TR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İnsana değer </a:t>
            </a:r>
            <a:r>
              <a:rPr lang="tr-TR" sz="2800" dirty="0"/>
              <a:t>veren, problemlere çözüm üretebilen </a:t>
            </a:r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Milli ve </a:t>
            </a:r>
            <a:r>
              <a:rPr lang="tr-TR" sz="2800" dirty="0"/>
              <a:t>manevi değerlerini koruyan ve geliştiren kişilikli insanlar olarak onları yetiştirmektir.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10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Okulları Nasıl Bir Programa Sahiptir?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tr-TR" dirty="0" smtClean="0"/>
              <a:t>Diğer okullarda okutulan zorunlu derslerin tamamı İmam Hatip Okullarında mevcuttur. </a:t>
            </a:r>
          </a:p>
          <a:p>
            <a:r>
              <a:rPr lang="tr-TR" dirty="0" smtClean="0"/>
              <a:t>Diğer okullardan farklı olarak </a:t>
            </a:r>
            <a:r>
              <a:rPr lang="tr-TR" b="1" dirty="0" smtClean="0">
                <a:solidFill>
                  <a:srgbClr val="FF0000"/>
                </a:solidFill>
              </a:rPr>
              <a:t>Arapça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Kur’an-ı Kerim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Hz. Muhammed’in Hayatı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Temel Dini Bilgiler</a:t>
            </a:r>
            <a:r>
              <a:rPr lang="tr-TR" dirty="0"/>
              <a:t> gibi </a:t>
            </a:r>
            <a:r>
              <a:rPr lang="tr-TR" dirty="0" smtClean="0"/>
              <a:t>dersler seçmeli değil, </a:t>
            </a:r>
            <a:r>
              <a:rPr lang="tr-TR" dirty="0"/>
              <a:t>zorunlu </a:t>
            </a:r>
            <a:r>
              <a:rPr lang="tr-TR" dirty="0" smtClean="0"/>
              <a:t>ders olarak </a:t>
            </a:r>
            <a:r>
              <a:rPr lang="tr-TR" dirty="0"/>
              <a:t> verilmektedir.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866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Ortaokullarında Yabancı Dil Eğitimi Var mı?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tr-TR" dirty="0" smtClean="0"/>
              <a:t>Okul tercihinde en önemli faktörlerden biri eğitim verilen yabancı dil sayısıdır.</a:t>
            </a:r>
          </a:p>
          <a:p>
            <a:r>
              <a:rPr lang="tr-TR" dirty="0" smtClean="0"/>
              <a:t>İmam hatip ortaokullarında </a:t>
            </a:r>
            <a:r>
              <a:rPr lang="tr-TR" dirty="0" smtClean="0">
                <a:solidFill>
                  <a:srgbClr val="FF0000"/>
                </a:solidFill>
              </a:rPr>
              <a:t>İngilizceye ek </a:t>
            </a:r>
            <a:r>
              <a:rPr lang="tr-TR" dirty="0" smtClean="0"/>
              <a:t>olarak ikinci yabancı dil olarak </a:t>
            </a:r>
            <a:r>
              <a:rPr lang="tr-TR" dirty="0" smtClean="0">
                <a:solidFill>
                  <a:srgbClr val="FF0000"/>
                </a:solidFill>
              </a:rPr>
              <a:t>Arapça eğitimi </a:t>
            </a:r>
            <a:r>
              <a:rPr lang="tr-TR" dirty="0" smtClean="0"/>
              <a:t>verilmektedir.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4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Ortaokullarında Yabancı Dil Eğitimi Var mı?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tr-TR" dirty="0" smtClean="0"/>
              <a:t>2019-2020 </a:t>
            </a:r>
            <a:r>
              <a:rPr lang="tr-TR" dirty="0" smtClean="0"/>
              <a:t>eğitim yılında uyguladığımız hazırlık sınıfına girebilen öğrencilerimiz haftada 10 saat İngilizce dersi görerek yıl sonunda iyi bir İngilizce seviyesine gelmişlerdir.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6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Diğer Ortaokullarla İmam Hatip Ortaokulları Arasında Ders Saati Farkı Var mı?</a:t>
            </a:r>
            <a:endParaRPr lang="tr-T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tr-TR" dirty="0" smtClean="0"/>
              <a:t>Diğer Ortaokullarda haftalık </a:t>
            </a:r>
            <a:r>
              <a:rPr lang="tr-TR" dirty="0" smtClean="0">
                <a:solidFill>
                  <a:srgbClr val="FF0000"/>
                </a:solidFill>
              </a:rPr>
              <a:t>35 saat </a:t>
            </a:r>
            <a:r>
              <a:rPr lang="tr-TR" dirty="0" smtClean="0"/>
              <a:t>olan ders saati,</a:t>
            </a:r>
          </a:p>
          <a:p>
            <a:r>
              <a:rPr lang="tr-TR" dirty="0" smtClean="0"/>
              <a:t>İmam Hatip Ortaokullarında </a:t>
            </a:r>
            <a:r>
              <a:rPr lang="tr-TR" dirty="0" smtClean="0">
                <a:solidFill>
                  <a:srgbClr val="FF0000"/>
                </a:solidFill>
              </a:rPr>
              <a:t>36 saattir.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</a:t>
            </a:r>
            <a:r>
              <a:rPr lang="tr-T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tr-T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atip Ortaokullarından mezun olan öğrenciler sadece İmam Hatip Liselerine mi Geçiş Yapabilir?</a:t>
            </a:r>
            <a:endParaRPr lang="tr-T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İmam hatip ortaokullarında LGS kapsamındaki bütün dersler diğer ortaokullarda olduğu gibi zorunlu olarak okutulmaktadır.</a:t>
            </a:r>
          </a:p>
          <a:p>
            <a:r>
              <a:rPr lang="tr-TR" dirty="0" smtClean="0"/>
              <a:t>Öğrenciler </a:t>
            </a:r>
            <a:r>
              <a:rPr lang="tr-TR" dirty="0" err="1" smtClean="0"/>
              <a:t>LGS’den</a:t>
            </a:r>
            <a:r>
              <a:rPr lang="tr-TR" dirty="0" smtClean="0"/>
              <a:t> aldıkları puan doğrultusunda Fen Lisesi, Anadolu Lisesi, Sosyal Bilimler Lisesi, Sağlık Meslek ve diğer meslek liselerini tercih edebilirler.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21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İmam Hatip Ortaokuluna Kayıt İçin Ne Yapmam Gerekiyor?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tr-TR" dirty="0" smtClean="0"/>
              <a:t>Adresinize en yakın İmam Hatip Ortaokuluna öğrencinin nüfus cüzdanıyla başvurarak kaydınızı yapabilirsiniz. ( Haziran-Ağustos)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5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522</Words>
  <Application>Microsoft Office PowerPoint</Application>
  <PresentationFormat>Ekran Gösterisi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HANGİ OKUL?</vt:lpstr>
      <vt:lpstr>İmam Hatip Ortaokulları</vt:lpstr>
      <vt:lpstr>İmam Hatip Ortaokullarının Amacı </vt:lpstr>
      <vt:lpstr>İmam Hatip Okulları Nasıl Bir Programa Sahiptir?</vt:lpstr>
      <vt:lpstr>İmam Hatip Ortaokullarında Yabancı Dil Eğitimi Var mı?</vt:lpstr>
      <vt:lpstr>İmam Hatip Ortaokullarında Yabancı Dil Eğitimi Var mı?</vt:lpstr>
      <vt:lpstr>Diğer Ortaokullarla İmam Hatip Ortaokulları Arasında Ders Saati Farkı Var mı?</vt:lpstr>
      <vt:lpstr>İmam Hatip Ortaokullarından mezun olan öğrenciler sadece İmam Hatip Liselerine mi Geçiş Yapabilir?</vt:lpstr>
      <vt:lpstr>İmam Hatip Ortaokuluna Kayıt İçin Ne Yapmam Gerekiyor?</vt:lpstr>
      <vt:lpstr>Cemal Artüz İmam Hatip Ortaokulu</vt:lpstr>
      <vt:lpstr>Okulumuz Hakkında…</vt:lpstr>
      <vt:lpstr>Okulumuzdaki Çalışmalardan Bazıları…</vt:lpstr>
      <vt:lpstr>PowerPoint Sunusu</vt:lpstr>
      <vt:lpstr>PowerPoint Sunusu</vt:lpstr>
      <vt:lpstr>Bilimsel Çalışmalar </vt:lpstr>
      <vt:lpstr>Spor Konusundaki Başarılar</vt:lpstr>
      <vt:lpstr>Kültür Sanat Konusundaki Çalışmalar</vt:lpstr>
      <vt:lpstr>Katıldığımız Yarışmalar</vt:lpstr>
      <vt:lpstr>Namaz Gönüllüsü Öğrencilerimiz</vt:lpstr>
      <vt:lpstr>İyilik Okulu Projemiz</vt:lpstr>
      <vt:lpstr>Rehberlik Servisimiz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OKUL</dc:creator>
  <cp:lastModifiedBy>Kemal</cp:lastModifiedBy>
  <cp:revision>39</cp:revision>
  <dcterms:created xsi:type="dcterms:W3CDTF">2017-05-29T06:48:43Z</dcterms:created>
  <dcterms:modified xsi:type="dcterms:W3CDTF">2020-05-08T12:16:56Z</dcterms:modified>
</cp:coreProperties>
</file>